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3E68730-988A-4A34-8E0C-8948A09494CB}">
  <a:tblStyle styleId="{E3E68730-988A-4A34-8E0C-8948A09494C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BA9D55C-C9BF-4486-A5FC-23AD3A04A315}"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4.xml"/><Relationship Id="rId10" Type="http://schemas.openxmlformats.org/officeDocument/2006/relationships/slide" Target="slides/slide3.xml"/><Relationship Id="rId32" Type="http://schemas.openxmlformats.org/officeDocument/2006/relationships/font" Target="fonts/PlusJakartaSansMedium-bold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regular.fntdata"/><Relationship Id="rId14" Type="http://schemas.openxmlformats.org/officeDocument/2006/relationships/slide" Target="slides/slide7.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8ca1fe02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8ca1fe02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38ca1fe027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38ca1fe027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38ca1fe027_0_13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38ca1fe027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38ca1fe027_0_1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38ca1fe027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38ca1fe027_0_1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38ca1fe027_0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39f666dbcd_0_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339f666dbcd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3bb7714893_1_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3bb7714893_1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youtube.com/watch?v=DduN1cU2p9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youtu.be/DduN1cU2p9U?feature=share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Imperialism in Africa Guided Notes</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807688"/>
            <a:ext cx="6583800" cy="7757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Causes &amp; Justifications for Imperialism Presentation.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Say-it-in-6: Define the Scramble for Africa in your own words.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View the image and answer the questions.</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Who is involved in cutting up the Congo? Who is missing?</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Choose an image element and explain its significance or meaning as a symbol. (pumpkin, knives, table cloth, bear, etc)</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do you think is the point of view of François Maréchal, the artist?</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How did innovations in technology and medicine contribute to European colonization?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Watch the </a:t>
            </a:r>
            <a:r>
              <a:rPr lang="en" sz="1200" u="sng">
                <a:solidFill>
                  <a:schemeClr val="hlink"/>
                </a:solidFill>
                <a:latin typeface="Inter"/>
                <a:ea typeface="Inter"/>
                <a:cs typeface="Inter"/>
                <a:sym typeface="Inter"/>
                <a:hlinkClick r:id="rId5"/>
              </a:rPr>
              <a:t>video</a:t>
            </a:r>
            <a:r>
              <a:rPr lang="en" sz="1200">
                <a:solidFill>
                  <a:schemeClr val="dk1"/>
                </a:solidFill>
                <a:latin typeface="Inter"/>
                <a:ea typeface="Inter"/>
                <a:cs typeface="Inter"/>
                <a:sym typeface="Inter"/>
              </a:rPr>
              <a:t> and answer the questions. (Transcript on page 2)</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How did Ethiopia avoid colonization?</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Why is there debate about the history of colonization in Liberia?</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pic>
        <p:nvPicPr>
          <p:cNvPr id="109" name="Google Shape;109;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0" name="Google Shape;110;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1" name="Google Shape;111;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2" name="Google Shape;112;p26"/>
          <p:cNvGraphicFramePr/>
          <p:nvPr/>
        </p:nvGraphicFramePr>
        <p:xfrm>
          <a:off x="381538" y="3607186"/>
          <a:ext cx="3000000" cy="3000000"/>
        </p:xfrm>
        <a:graphic>
          <a:graphicData uri="http://schemas.openxmlformats.org/drawingml/2006/table">
            <a:tbl>
              <a:tblPr>
                <a:noFill/>
                <a:tableStyleId>{E3E68730-988A-4A34-8E0C-8948A09494CB}</a:tableStyleId>
              </a:tblPr>
              <a:tblGrid>
                <a:gridCol w="7073075"/>
              </a:tblGrid>
              <a:tr h="431125">
                <a:tc>
                  <a:txBody>
                    <a:bodyPr/>
                    <a:lstStyle/>
                    <a:p>
                      <a:pPr indent="0" lvl="0" marL="0" rtl="0" algn="l">
                        <a:spcBef>
                          <a:spcPts val="0"/>
                        </a:spcBef>
                        <a:spcAft>
                          <a:spcPts val="0"/>
                        </a:spcAft>
                        <a:buNone/>
                      </a:pPr>
                      <a:r>
                        <a:rPr lang="en" sz="1200">
                          <a:latin typeface="Halant"/>
                          <a:ea typeface="Halant"/>
                          <a:cs typeface="Halant"/>
                          <a:sym typeface="Halant"/>
                        </a:rPr>
                        <a:t>Slide 5: Scramble for Africa </a:t>
                      </a: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0" marR="165100" rtl="0" algn="l">
                        <a:spcBef>
                          <a:spcPts val="0"/>
                        </a:spcBef>
                        <a:spcAft>
                          <a:spcPts val="0"/>
                        </a:spcAft>
                        <a:buNone/>
                      </a:pPr>
                      <a:r>
                        <a:rPr lang="en" sz="1200">
                          <a:solidFill>
                            <a:schemeClr val="dk1"/>
                          </a:solidFill>
                          <a:highlight>
                            <a:srgbClr val="FFFFFF"/>
                          </a:highlight>
                          <a:latin typeface="Inter"/>
                          <a:ea typeface="Inter"/>
                          <a:cs typeface="Inter"/>
                          <a:sym typeface="Inter"/>
                        </a:rPr>
                        <a:t>The scramble for Africa. You've probably heard that phrase somewhere before. It should come as no surprise that it was an actual scramble. European leaders wanted gold from the west, diamonds from the south, and everything in between. The scramble happened roughly between 1884 and 1914 when European governments partitioned part of the African continent into colonies, free trade areas and smaller states that were controlled by them. But two nations seems to dodge the grips of colonial rule- Ethiopia and Liberia. Ethiopia, one of the oldest countries in the world. In the first century, a kingdom located in the north- Axum was considered to be as one of the four greatest powers alongside Rome, Persia, and China. The country fought and won victories against a series of invaders, including European colonizers throughout the millennia. This was credited to its geographical isolation, economic prowess, and unity among the people. The country is considered as not colonized despite a brief occupation by Italy between 1935 and 1941. Its last Emperor Haile Selassie I was a central figure in the Rastafarian movement, originated in the Caribbean. Now there is an ongoing debate on whether Liberia was actually colonized. The debate has never come to a real conclusion. And here's why. Liberia managed to get her independence in the late 19th century during the Scramble for Africa. However, a society in America had its eyes set on Liberia. In 1817, the American Colonization Society, or the ACS, was founded and the purpose was to send freed African American slaves to Africa. This society was founded by private groups and not the American government itself. That is the reason why Liberia is not officially known or seen as an American colony. By 1867, the society sent about 12,000 freed African American slaves here to settle in Liberia. And when they arrived, they arrived on the Providence Island. This island was first called Dozoa, it was later, changed to Perseverance, and now Providence Island. A lot of the locals here were not pleased with the new settlers. The reason was the locals felt the new settlers were taking control politically, even though they were a minority of the population. And that is why the ongoing debate on whether the country was truly free continues.</a:t>
                      </a:r>
                      <a:endParaRPr sz="1200">
                        <a:solidFill>
                          <a:schemeClr val="dk1"/>
                        </a:solidFill>
                        <a:highlight>
                          <a:srgbClr val="FFFFFF"/>
                        </a:highlight>
                        <a:latin typeface="Inter"/>
                        <a:ea typeface="Inter"/>
                        <a:cs typeface="Inter"/>
                        <a:sym typeface="Inter"/>
                      </a:endParaRPr>
                    </a:p>
                  </a:txBody>
                  <a:tcPr marT="91425" marB="91425" marR="91425" marL="121450"/>
                </a:tc>
              </a:tr>
            </a:tbl>
          </a:graphicData>
        </a:graphic>
      </p:graphicFrame>
      <p:sp>
        <p:nvSpPr>
          <p:cNvPr id="113" name="Google Shape;113;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Imperialism in Africa Guided Notes</a:t>
            </a:r>
            <a:endParaRPr sz="1900">
              <a:solidFill>
                <a:schemeClr val="dk1"/>
              </a:solidFill>
              <a:latin typeface="Halant"/>
              <a:ea typeface="Halant"/>
              <a:cs typeface="Halant"/>
              <a:sym typeface="Halant"/>
            </a:endParaRPr>
          </a:p>
        </p:txBody>
      </p:sp>
      <p:sp>
        <p:nvSpPr>
          <p:cNvPr id="114" name="Google Shape;114;p26"/>
          <p:cNvSpPr txBox="1"/>
          <p:nvPr/>
        </p:nvSpPr>
        <p:spPr>
          <a:xfrm>
            <a:off x="349675" y="643250"/>
            <a:ext cx="7073100" cy="240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Imperialism in Africa Presentation.</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What do you think are some of the implications of imposing borders on African peoples?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What is the main difference between “settler colonialism” and “economic imperialism?”</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2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Settler Colonialism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French Algeria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20" name="Google Shape;120;p27"/>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21" name="Google Shape;121;p27"/>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following primary and secondary sources. Then, answer the accompanying questions and share your information with a partner to compare. </a:t>
            </a:r>
            <a:endParaRPr sz="1200">
              <a:latin typeface="Halant"/>
              <a:ea typeface="Halant"/>
              <a:cs typeface="Halant"/>
              <a:sym typeface="Halant"/>
            </a:endParaRPr>
          </a:p>
        </p:txBody>
      </p:sp>
      <p:graphicFrame>
        <p:nvGraphicFramePr>
          <p:cNvPr id="122" name="Google Shape;122;p27"/>
          <p:cNvGraphicFramePr/>
          <p:nvPr/>
        </p:nvGraphicFramePr>
        <p:xfrm>
          <a:off x="469041" y="1704835"/>
          <a:ext cx="3000000" cy="3000000"/>
        </p:xfrm>
        <a:graphic>
          <a:graphicData uri="http://schemas.openxmlformats.org/drawingml/2006/table">
            <a:tbl>
              <a:tblPr>
                <a:noFill/>
                <a:tableStyleId>{2BA9D55C-C9BF-4486-A5FC-23AD3A04A315}</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Historical </a:t>
                      </a:r>
                      <a:r>
                        <a:rPr b="1" lang="en" sz="1200">
                          <a:solidFill>
                            <a:schemeClr val="dk1"/>
                          </a:solidFill>
                          <a:latin typeface="Inter"/>
                          <a:ea typeface="Inter"/>
                          <a:cs typeface="Inter"/>
                          <a:sym typeface="Inter"/>
                        </a:rPr>
                        <a:t>Context: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French colonization of Algeria began in 1830 with the invasion of Algiers and lasted until Algeria won its independence in 1962. The conquest of Algeria was brutal and involved significant military force. It was not until the 1880s that Algeria transitioned into a settler colony of France. Significant numbers of Europeans migrated to Algeria, and not all of them were French; however, even non-French Europeans who resided in Algeria could become French citizens. Indigenous peoples were not as lucky, and were consistently treated as second-class colonial subjects. Algeria was distinct from other French colonies; instead of being considered a colony, it was thought to be an extension of France itself. Algeria was coveted by the French for its geographic location as well as the access it provided to agricultural resources.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time went on, more French and other Europeans migrated to Algeria. (By the time the war for independence began in 1954, approximately 1 million Europeans and approximately 9 million Algerians lived in Algeria.) The French were known as the colons, or the pieds-noirs (French born in Algeria) and took increasingly more land from the indigenous Algerian Muslim population, who were forcibly displaced. The indigenous populations were often mistreated; not only did they have to pay higher taxes and were subject to laws that the French themselves were not, but they also were subject to violence and aggression from the colonizers.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23" name="Google Shape;123;p2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24" name="Google Shape;124;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5" name="Google Shape;125;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6" name="Google Shape;126;p27"/>
          <p:cNvGraphicFramePr/>
          <p:nvPr/>
        </p:nvGraphicFramePr>
        <p:xfrm>
          <a:off x="469041" y="5591035"/>
          <a:ext cx="3000000" cy="3000000"/>
        </p:xfrm>
        <a:graphic>
          <a:graphicData uri="http://schemas.openxmlformats.org/drawingml/2006/table">
            <a:tbl>
              <a:tblPr>
                <a:noFill/>
                <a:tableStyleId>{2BA9D55C-C9BF-4486-A5FC-23AD3A04A315}</a:tableStyleId>
              </a:tblPr>
              <a:tblGrid>
                <a:gridCol w="2266425"/>
                <a:gridCol w="1662050"/>
                <a:gridCol w="2905850"/>
              </a:tblGrid>
              <a:tr h="299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1: Slimane Azem, </a:t>
                      </a:r>
                      <a:r>
                        <a:rPr i="1" lang="en" sz="1200">
                          <a:solidFill>
                            <a:schemeClr val="dk1"/>
                          </a:solidFill>
                          <a:latin typeface="Halant"/>
                          <a:ea typeface="Halant"/>
                          <a:cs typeface="Halant"/>
                          <a:sym typeface="Halant"/>
                        </a:rPr>
                        <a:t>Locust, Leave My Country</a:t>
                      </a:r>
                      <a:r>
                        <a:rPr lang="en" sz="1200">
                          <a:solidFill>
                            <a:schemeClr val="dk1"/>
                          </a:solidFill>
                          <a:latin typeface="Halant"/>
                          <a:ea typeface="Halant"/>
                          <a:cs typeface="Halant"/>
                          <a:sym typeface="Halant"/>
                        </a:rPr>
                        <a:t> (Berber Song), 1955, in </a:t>
                      </a:r>
                      <a:r>
                        <a:rPr i="1" lang="en" sz="1200">
                          <a:solidFill>
                            <a:schemeClr val="dk1"/>
                          </a:solidFill>
                          <a:latin typeface="Halant"/>
                          <a:ea typeface="Halant"/>
                          <a:cs typeface="Halant"/>
                          <a:sym typeface="Halant"/>
                        </a:rPr>
                        <a:t>Voices of Decolonization: A Brief History with Documents</a:t>
                      </a:r>
                      <a:r>
                        <a:rPr lang="en" sz="1200">
                          <a:solidFill>
                            <a:schemeClr val="dk1"/>
                          </a:solidFill>
                          <a:latin typeface="Halant"/>
                          <a:ea typeface="Halant"/>
                          <a:cs typeface="Halant"/>
                          <a:sym typeface="Halant"/>
                        </a:rPr>
                        <a:t> by Todd Shepard, Johns Hopkins University, 2015.</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Azem was an Algerian who lived in Paris in the mid twentieth century. This song, which was originally performed in his native Taqbaylit language, aired in French on Radio France in 1956. It became part of the independence movement of Algeria, and provides an Algerian insight into French colonization.</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had a walled garden, where everything grew marvelously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There were peaches, there were pomegranates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worked there when the sun beat down, even basil did I grow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 so flourished that you could see it far away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crickets they rushed in, to devour everything</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Eating right down to the roots.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Locust, leave my country, its former wealth is now all gone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If the courts sold it to you really, then produce an authentic bill of sale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Locust, you have drained my country, and I ask myself how come?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You have ripped out the heart and wasted the hard work of our fathers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Even if you turned into a dove, peace between us would not come</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2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Settler Colonialism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French Algeria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32" name="Google Shape;132;p28"/>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33" name="Google Shape;133;p28"/>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following primary and secondary sources. Then, answer the accompanying questions and share your information with a partner to compare. </a:t>
            </a:r>
            <a:endParaRPr/>
          </a:p>
        </p:txBody>
      </p:sp>
      <p:graphicFrame>
        <p:nvGraphicFramePr>
          <p:cNvPr id="134" name="Google Shape;134;p28"/>
          <p:cNvGraphicFramePr/>
          <p:nvPr/>
        </p:nvGraphicFramePr>
        <p:xfrm>
          <a:off x="469041" y="1704835"/>
          <a:ext cx="3000000" cy="3000000"/>
        </p:xfrm>
        <a:graphic>
          <a:graphicData uri="http://schemas.openxmlformats.org/drawingml/2006/table">
            <a:tbl>
              <a:tblPr>
                <a:noFill/>
                <a:tableStyleId>{2BA9D55C-C9BF-4486-A5FC-23AD3A04A315}</a:tableStyleId>
              </a:tblPr>
              <a:tblGrid>
                <a:gridCol w="2266425"/>
                <a:gridCol w="1662050"/>
                <a:gridCol w="290585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2: “Colonization in Algeria,” </a:t>
                      </a:r>
                      <a:r>
                        <a:rPr i="1" lang="en" sz="1200">
                          <a:solidFill>
                            <a:schemeClr val="dk1"/>
                          </a:solidFill>
                          <a:latin typeface="Halant"/>
                          <a:ea typeface="Halant"/>
                          <a:cs typeface="Halant"/>
                          <a:sym typeface="Halant"/>
                        </a:rPr>
                        <a:t>Science,</a:t>
                      </a:r>
                      <a:r>
                        <a:rPr lang="en" sz="1200">
                          <a:solidFill>
                            <a:schemeClr val="dk1"/>
                          </a:solidFill>
                          <a:latin typeface="Halant"/>
                          <a:ea typeface="Halant"/>
                          <a:cs typeface="Halant"/>
                          <a:sym typeface="Halant"/>
                        </a:rPr>
                        <a:t> Vol. 6, No. 140 (Oct. 9, 1885).</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Besides these military attempts, some civilian settlements were founded, which promised better results. The same method had been adopted which is followed at present, and which, under the conditions which exist in Algeria, seems to be about the only one possible. The government provides a place for a village of 50-100 houses; it gives each house a certain acreage of land, puts up the public buildings, provides for the water supply and connects the village by a paved street with the main road; after this is completed, the land is parcelled out to individual colonists….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a:t>
                      </a:r>
                      <a:r>
                        <a:rPr i="1" lang="en" sz="1200">
                          <a:solidFill>
                            <a:schemeClr val="dk1"/>
                          </a:solidFill>
                          <a:latin typeface="Inter"/>
                          <a:ea typeface="Inter"/>
                          <a:cs typeface="Inter"/>
                          <a:sym typeface="Inter"/>
                        </a:rPr>
                        <a:t>Mekh</a:t>
                      </a:r>
                      <a:r>
                        <a:rPr lang="en" sz="1200">
                          <a:latin typeface="Inter"/>
                          <a:ea typeface="Inter"/>
                          <a:cs typeface="Inter"/>
                          <a:sym typeface="Inter"/>
                        </a:rPr>
                        <a:t> [type of land] belongs to the various Arab tribes, and usually comes into the hands of the French government by confiscation, which the tribe suffers as the penalty of a revolt. This is practically the only land available for colonization, and it is easy enough to see that, in the presence of revengeful Arabs, the colonists must be strong enough from the outset to protect themselves….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The government has spent, from first to last, an enormous sum of money upon Algeria; the railways, roads, and other conveniences for travelling are in better condition than in Italy….</a:t>
                      </a:r>
                      <a:endParaRPr sz="1200">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35" name="Google Shape;135;p2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36" name="Google Shape;136;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7" name="Google Shape;137;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8" name="Google Shape;138;p28"/>
          <p:cNvGraphicFramePr/>
          <p:nvPr/>
        </p:nvGraphicFramePr>
        <p:xfrm>
          <a:off x="469041" y="5514835"/>
          <a:ext cx="3000000" cy="3000000"/>
        </p:xfrm>
        <a:graphic>
          <a:graphicData uri="http://schemas.openxmlformats.org/drawingml/2006/table">
            <a:tbl>
              <a:tblPr>
                <a:noFill/>
                <a:tableStyleId>{2BA9D55C-C9BF-4486-A5FC-23AD3A04A315}</a:tableStyleId>
              </a:tblPr>
              <a:tblGrid>
                <a:gridCol w="2266425"/>
                <a:gridCol w="1662050"/>
                <a:gridCol w="2905850"/>
              </a:tblGrid>
              <a:tr h="683375">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3: Cheryl Welch, “Colonial Violence and the Rhetoric of Evasion: Tocqueville on Algeria,” </a:t>
                      </a:r>
                      <a:r>
                        <a:rPr i="1" lang="en" sz="1200">
                          <a:solidFill>
                            <a:schemeClr val="dk1"/>
                          </a:solidFill>
                          <a:latin typeface="Halant"/>
                          <a:ea typeface="Halant"/>
                          <a:cs typeface="Halant"/>
                          <a:sym typeface="Halant"/>
                        </a:rPr>
                        <a:t>Political Theory,</a:t>
                      </a:r>
                      <a:r>
                        <a:rPr lang="en" sz="1200">
                          <a:solidFill>
                            <a:schemeClr val="dk1"/>
                          </a:solidFill>
                          <a:latin typeface="Halant"/>
                          <a:ea typeface="Halant"/>
                          <a:cs typeface="Halant"/>
                          <a:sym typeface="Halant"/>
                        </a:rPr>
                        <a:t> ,Vol. 31, No. 2 (April, 2003).</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Cheryl Welch is Senior Lecturer on Government at Harvard University.</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During the violent conquest of Algeria the French army departed from the norms of international law recognized (though of course often breached) in Europe. French troops systematically ravaged all territory not under French control in order to prevent Arabs from sowing, harvesting, and grazing. The aim of these pitiless </a:t>
                      </a:r>
                      <a:r>
                        <a:rPr i="1" lang="en" sz="1200">
                          <a:solidFill>
                            <a:schemeClr val="dk1"/>
                          </a:solidFill>
                          <a:latin typeface="Inter"/>
                          <a:ea typeface="Inter"/>
                          <a:cs typeface="Inter"/>
                          <a:sym typeface="Inter"/>
                        </a:rPr>
                        <a:t>razzia</a:t>
                      </a:r>
                      <a:r>
                        <a:rPr lang="en" sz="1200">
                          <a:solidFill>
                            <a:schemeClr val="dk1"/>
                          </a:solidFill>
                          <a:latin typeface="Inter"/>
                          <a:ea typeface="Inter"/>
                          <a:cs typeface="Inter"/>
                          <a:sym typeface="Inter"/>
                        </a:rPr>
                        <a:t> (also known as “seas of fire”) was to instill terror and destroy tribal cohesion by taking war to the civilian population…. A French captain wrote in letters home: “Grass no longer grows where the French army has set foot;…. We scour the country, we kill, we burn, we carve up, we chop down, all for the best in this best of all worlds.” Beyond the use of </a:t>
                      </a:r>
                      <a:r>
                        <a:rPr i="1" lang="en" sz="1200">
                          <a:solidFill>
                            <a:schemeClr val="dk1"/>
                          </a:solidFill>
                          <a:latin typeface="Inter"/>
                          <a:ea typeface="Inter"/>
                          <a:cs typeface="Inter"/>
                          <a:sym typeface="Inter"/>
                        </a:rPr>
                        <a:t>razzia</a:t>
                      </a:r>
                      <a:r>
                        <a:rPr lang="en" sz="1200">
                          <a:solidFill>
                            <a:schemeClr val="dk1"/>
                          </a:solidFill>
                          <a:latin typeface="Inter"/>
                          <a:ea typeface="Inter"/>
                          <a:cs typeface="Inter"/>
                          <a:sym typeface="Inter"/>
                        </a:rPr>
                        <a:t>, the army seized property, dispensed with conventional justice, and eventually resorted to mass killings of civilians. In June 1845 General Pelissier trapped hundreds of people of the tribe of the Ouled Riah in caves, traditionally places of refuge. Refusing their terms of surrender, Pelissier ignited a fire at the cave’s mouth and asphyxiated everyone within….</a:t>
                      </a: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Settler Colonialism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French Algeria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4" name="Google Shape;144;p29"/>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45" name="Google Shape;145;p29"/>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following primary and secondary sources. Then, answer the accompanying questions and share your information with a partner to compare. </a:t>
            </a:r>
            <a:endParaRPr/>
          </a:p>
        </p:txBody>
      </p:sp>
      <p:pic>
        <p:nvPicPr>
          <p:cNvPr id="146" name="Google Shape;146;p29"/>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47" name="Google Shape;147;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8" name="Google Shape;148;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9" name="Google Shape;149;p29"/>
          <p:cNvGraphicFramePr/>
          <p:nvPr/>
        </p:nvGraphicFramePr>
        <p:xfrm>
          <a:off x="469041" y="1857235"/>
          <a:ext cx="3000000" cy="3000000"/>
        </p:xfrm>
        <a:graphic>
          <a:graphicData uri="http://schemas.openxmlformats.org/drawingml/2006/table">
            <a:tbl>
              <a:tblPr>
                <a:noFill/>
                <a:tableStyleId>{2BA9D55C-C9BF-4486-A5FC-23AD3A04A315}</a:tableStyleId>
              </a:tblPr>
              <a:tblGrid>
                <a:gridCol w="2266425"/>
                <a:gridCol w="1662050"/>
                <a:gridCol w="2905850"/>
              </a:tblGrid>
              <a:tr h="683375">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4: Rachel Nuñez, “Rethinking Universalism: Olympe Audouard, Hubertine Auclert, and the Gender Politics of the Civilizing Mission,” in </a:t>
                      </a:r>
                      <a:r>
                        <a:rPr i="1" lang="en" sz="1200">
                          <a:solidFill>
                            <a:schemeClr val="dk1"/>
                          </a:solidFill>
                          <a:latin typeface="Halant"/>
                          <a:ea typeface="Halant"/>
                          <a:cs typeface="Halant"/>
                          <a:sym typeface="Halant"/>
                        </a:rPr>
                        <a:t>French Politics, Culture &amp; Society</a:t>
                      </a:r>
                      <a:r>
                        <a:rPr lang="en" sz="1200">
                          <a:solidFill>
                            <a:schemeClr val="dk1"/>
                          </a:solidFill>
                          <a:latin typeface="Halant"/>
                          <a:ea typeface="Halant"/>
                          <a:cs typeface="Halant"/>
                          <a:sym typeface="Halant"/>
                        </a:rPr>
                        <a:t>, Vol. 30, No. 1 (Spring 2012).</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1"/>
                          </a:solidFill>
                          <a:latin typeface="Inter"/>
                          <a:ea typeface="Inter"/>
                          <a:cs typeface="Inter"/>
                          <a:sym typeface="Inter"/>
                        </a:rPr>
                        <a:t>Note: Rachel Nuñez is Associate Professor and Chair at Hollins University.</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Arriving in Algeria in 1888 with her husband, who had received a judicial post there, Auclert was shocked to find a “race tortured by hunger.” Rather than bringing the benefits of civilization to the Arabs, the</a:t>
                      </a:r>
                      <a:r>
                        <a:rPr i="1" lang="en" sz="1200">
                          <a:solidFill>
                            <a:schemeClr val="dk1"/>
                          </a:solidFill>
                          <a:latin typeface="Inter"/>
                          <a:ea typeface="Inter"/>
                          <a:cs typeface="Inter"/>
                          <a:sym typeface="Inter"/>
                        </a:rPr>
                        <a:t> colons,</a:t>
                      </a:r>
                      <a:r>
                        <a:rPr lang="en" sz="1200">
                          <a:solidFill>
                            <a:schemeClr val="dk1"/>
                          </a:solidFill>
                          <a:latin typeface="Inter"/>
                          <a:ea typeface="Inter"/>
                          <a:cs typeface="Inter"/>
                          <a:sym typeface="Inter"/>
                        </a:rPr>
                        <a:t> supported by French colonial administrators, swindled the Arabs out of their lands, subjected them to the draconian </a:t>
                      </a:r>
                      <a:r>
                        <a:rPr i="1" lang="en" sz="1200">
                          <a:solidFill>
                            <a:schemeClr val="dk1"/>
                          </a:solidFill>
                          <a:latin typeface="Inter"/>
                          <a:ea typeface="Inter"/>
                          <a:cs typeface="Inter"/>
                          <a:sym typeface="Inter"/>
                        </a:rPr>
                        <a:t>code de l’indigenat</a:t>
                      </a:r>
                      <a:r>
                        <a:rPr lang="en" sz="1200">
                          <a:solidFill>
                            <a:schemeClr val="dk1"/>
                          </a:solidFill>
                          <a:latin typeface="Inter"/>
                          <a:ea typeface="Inter"/>
                          <a:cs typeface="Inter"/>
                          <a:sym typeface="Inter"/>
                        </a:rPr>
                        <a:t>, and deprived them of any meaningful representation in government….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 is in seeing racial prejudice dominate everything in Algeria,” she argued, “that one better understands the absurdity of sexual prejudice.” As was the case for French women, being deprived of political rights prevented Arabs from defending their interests. Thus she proposed the same solution for the problem of inequality in Algeria as she had for the problem of sexual inequality in France: “In order to be able to exist individually and collectively, in order to be in a position to defend their person and their goods, it is indispensable that the natives of Algeria be armed with the ballot.” Appointing herself as the spokesperson for Arab interests, she declared that “once [French women] have their part of power, they will oblige Arabs to go learn our language in school, will impose our laws on them, and in thus helping France to assimilate the inhabitants of our African colony, they will really conquer Algeria….”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 only did Auclert present other racial groups as opponents of feminist claims, but she also tended to see the emancipation of women and of other races as an either/or proposition. The fact that black men in parts of France’s overseas empire possessed political rights while white women in the metropole did not infuriated her. “Certainly we applaud the assimilation of blacks to whites,” she noted in an 1899 article. But was it logical to give the vote to “savage blacks,” “who are not interested in our ideas or affairs,” while denying it to “cultured white women of the metropole?”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3" name="Shape 153"/>
        <p:cNvGrpSpPr/>
        <p:nvPr/>
      </p:nvGrpSpPr>
      <p:grpSpPr>
        <a:xfrm>
          <a:off x="0" y="0"/>
          <a:ext cx="0" cy="0"/>
          <a:chOff x="0" y="0"/>
          <a:chExt cx="0" cy="0"/>
        </a:xfrm>
      </p:grpSpPr>
      <p:sp>
        <p:nvSpPr>
          <p:cNvPr id="154" name="Google Shape;154;p30"/>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Settler Colonialism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French Algeria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55" name="Google Shape;155;p30"/>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56" name="Google Shape;156;p30"/>
          <p:cNvSpPr txBox="1"/>
          <p:nvPr/>
        </p:nvSpPr>
        <p:spPr>
          <a:xfrm>
            <a:off x="469050" y="1215525"/>
            <a:ext cx="68343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Using the primary and secondary sources, answer the following questions.</a:t>
            </a:r>
            <a:endParaRPr/>
          </a:p>
        </p:txBody>
      </p:sp>
      <p:graphicFrame>
        <p:nvGraphicFramePr>
          <p:cNvPr id="157" name="Google Shape;157;p30"/>
          <p:cNvGraphicFramePr/>
          <p:nvPr/>
        </p:nvGraphicFramePr>
        <p:xfrm>
          <a:off x="469041" y="1781035"/>
          <a:ext cx="3000000" cy="3000000"/>
        </p:xfrm>
        <a:graphic>
          <a:graphicData uri="http://schemas.openxmlformats.org/drawingml/2006/table">
            <a:tbl>
              <a:tblPr>
                <a:noFill/>
                <a:tableStyleId>{2BA9D55C-C9BF-4486-A5FC-23AD3A04A315}</a:tableStyleId>
              </a:tblPr>
              <a:tblGrid>
                <a:gridCol w="2266425"/>
                <a:gridCol w="1662050"/>
                <a:gridCol w="2905850"/>
              </a:tblGrid>
              <a:tr h="350050">
                <a:tc gridSpan="3" row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Define “settler colonialism.”</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Context: Explain why Algeria was considered to be a settler colony.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Context: Explain how the French treated the indigenous peoples of Algeria.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Source 1: How did Algerians perceive French colonization based on this song?</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Source 2: How did French imperialism impact Algerian societies?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Source 3: Describe the brutality of the conquest of Algeria.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Source 4: How did Auclert use French colonization as a means to further the cause for French women to gain suffrage?</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58" name="Google Shape;158;p30"/>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59" name="Google Shape;159;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0" name="Google Shape;160;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166" name="Google Shape;166;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7" name="Google Shape;167;p3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68" name="Google Shape;168;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9" name="Google Shape;169;p31"/>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70" name="Google Shape;170;p31"/>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a:latin typeface="Inter"/>
                <a:ea typeface="Inter"/>
                <a:cs typeface="Inter"/>
                <a:sym typeface="Inter"/>
              </a:rPr>
              <a:t>Settler Colonialism: </a:t>
            </a:r>
            <a:endParaRPr>
              <a:latin typeface="Inter"/>
              <a:ea typeface="Inter"/>
              <a:cs typeface="Inter"/>
              <a:sym typeface="Inter"/>
            </a:endParaRPr>
          </a:p>
          <a:p>
            <a:pPr indent="0" lvl="0" marL="0" rtl="0" algn="ctr">
              <a:spcBef>
                <a:spcPts val="0"/>
              </a:spcBef>
              <a:spcAft>
                <a:spcPts val="0"/>
              </a:spcAft>
              <a:buNone/>
            </a:pPr>
            <a:r>
              <a:rPr lang="en">
                <a:latin typeface="Inter"/>
                <a:ea typeface="Inter"/>
                <a:cs typeface="Inter"/>
                <a:sym typeface="Inter"/>
              </a:rPr>
              <a:t>French Algeria</a:t>
            </a:r>
            <a:endParaRPr>
              <a:latin typeface="Inter"/>
              <a:ea typeface="Inter"/>
              <a:cs typeface="Inter"/>
              <a:sym typeface="Inter"/>
            </a:endParaRPr>
          </a:p>
        </p:txBody>
      </p:sp>
      <p:sp>
        <p:nvSpPr>
          <p:cNvPr id="171" name="Google Shape;171;p31"/>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a:latin typeface="Inter"/>
                <a:ea typeface="Inter"/>
                <a:cs typeface="Inter"/>
                <a:sym typeface="Inter"/>
              </a:rPr>
              <a:t>Economic Imperialism: </a:t>
            </a:r>
            <a:endParaRPr>
              <a:latin typeface="Inter"/>
              <a:ea typeface="Inter"/>
              <a:cs typeface="Inter"/>
              <a:sym typeface="Inter"/>
            </a:endParaRPr>
          </a:p>
          <a:p>
            <a:pPr indent="0" lvl="0" marL="0" rtl="0" algn="ctr">
              <a:spcBef>
                <a:spcPts val="0"/>
              </a:spcBef>
              <a:spcAft>
                <a:spcPts val="0"/>
              </a:spcAft>
              <a:buNone/>
            </a:pPr>
            <a:r>
              <a:rPr lang="en">
                <a:latin typeface="Inter"/>
                <a:ea typeface="Inter"/>
                <a:cs typeface="Inter"/>
                <a:sym typeface="Inter"/>
              </a:rPr>
              <a:t>King Leopold’s Congo</a:t>
            </a:r>
            <a:endParaRPr>
              <a:latin typeface="Inter"/>
              <a:ea typeface="Inter"/>
              <a:cs typeface="Inter"/>
              <a:sym typeface="Inter"/>
            </a:endParaRPr>
          </a:p>
        </p:txBody>
      </p:sp>
      <p:graphicFrame>
        <p:nvGraphicFramePr>
          <p:cNvPr id="172" name="Google Shape;172;p31"/>
          <p:cNvGraphicFramePr/>
          <p:nvPr/>
        </p:nvGraphicFramePr>
        <p:xfrm>
          <a:off x="503824" y="3910029"/>
          <a:ext cx="3000000" cy="3000000"/>
        </p:xfrm>
        <a:graphic>
          <a:graphicData uri="http://schemas.openxmlformats.org/drawingml/2006/table">
            <a:tbl>
              <a:tblPr>
                <a:noFill/>
                <a:tableStyleId>{E3E68730-988A-4A34-8E0C-8948A09494CB}</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173" name="Google Shape;173;p31"/>
          <p:cNvGraphicFramePr/>
          <p:nvPr/>
        </p:nvGraphicFramePr>
        <p:xfrm>
          <a:off x="503824" y="6474548"/>
          <a:ext cx="3000000" cy="3000000"/>
        </p:xfrm>
        <a:graphic>
          <a:graphicData uri="http://schemas.openxmlformats.org/drawingml/2006/table">
            <a:tbl>
              <a:tblPr>
                <a:noFill/>
                <a:tableStyleId>{E3E68730-988A-4A34-8E0C-8948A09494CB}</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74" name="Google Shape;174;p31"/>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75" name="Google Shape;175;p31"/>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76" name="Google Shape;176;p31"/>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177" name="Google Shape;177;p31"/>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178" name="Google Shape;178;p31"/>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179" name="Google Shape;179;p31"/>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